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0" r:id="rId13"/>
    <p:sldId id="267" r:id="rId14"/>
    <p:sldId id="268" r:id="rId15"/>
    <p:sldId id="269" r:id="rId16"/>
    <p:sldId id="270" r:id="rId17"/>
    <p:sldId id="277" r:id="rId18"/>
    <p:sldId id="278" r:id="rId19"/>
    <p:sldId id="279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4BE1C-BA58-4ECE-9F2F-251F2D6A916F}" type="datetimeFigureOut">
              <a:rPr lang="th-TH" smtClean="0"/>
              <a:t>21/11/68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59883-06D1-489C-80F1-48BAD22D057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086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994531" cy="6858000"/>
          </a:xfrm>
          <a:prstGeom prst="rect">
            <a:avLst/>
          </a:prstGeom>
          <a:solidFill>
            <a:srgbClr val="0066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789549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กระบวนการจัดซื้อจัดจ้างภาครัฐ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ตามพระราชบัญญัติการจัดซื้อจัดจ้างและการบริหารพัสดุภาครัฐ พ.ศ.2560</a:t>
            </a:r>
          </a:p>
          <a:p>
            <a:pPr>
              <a:defRPr sz="4000" b="1">
                <a:solidFill>
                  <a:srgbClr val="FFFFFF"/>
                </a:solidFill>
              </a:defRPr>
            </a:pP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>
              <a:defRPr sz="4000" b="1">
                <a:solidFill>
                  <a:srgbClr val="FFFFFF"/>
                </a:solidFill>
              </a:defRPr>
            </a:pP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สำหรับ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สาขาวิชา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ฯ 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มหาวิทยาลัยสุโขทัยธรรมาธิราช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ราคากลาง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t>หลักการกำหนดราคากลาง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ต้องสอดคล้อง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TOR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/สเปค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ราคามาตรฐาน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– 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ราคาซื้อครั้งล่าสุด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– 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สืบราคาตลาด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สืบราคา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≥ 3 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ราย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(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ถ้ามี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น้อยกว่า 3 รายให้สืบเท่าที่มี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)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</a:p>
          <a:p>
            <a:pPr lvl="1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กรณีต้องประกาศเชิญชวนให้ใช้ราคาเฉลี่ย </a:t>
            </a:r>
          </a:p>
          <a:p>
            <a:pPr lvl="1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กรณีไม่มีประกาศเชิญชวนให้ใช้ราคาต่ำสุด</a:t>
            </a:r>
          </a:p>
          <a:p>
            <a:pPr lvl="1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ประสานสาขาฯ ประธานสาขาฯ มีอำนาจในการแต่งตั้งคณะกรรมการจัดทำราคากลาง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วงเงินไม่เกิน 500,000 บาท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กรณียืมเงิน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/>
              <a:t>ใบ </a:t>
            </a:r>
            <a:r>
              <a:rPr lang="en-US" dirty="0"/>
              <a:t>PQ </a:t>
            </a:r>
            <a:r>
              <a:rPr lang="th-TH" dirty="0"/>
              <a:t>ในระบบ 3 มิติต้องเลือกเป็นเงินยืม </a:t>
            </a:r>
            <a:r>
              <a:rPr lang="en-US" dirty="0"/>
              <a:t>(DT38)</a:t>
            </a:r>
            <a:endParaRPr lang="th-TH" dirty="0"/>
          </a:p>
          <a:p>
            <a:r>
              <a:rPr lang="th-TH" dirty="0"/>
              <a:t>นำเอกสารตามแบบ กพ.05 ส่งให้กองพัสดุ</a:t>
            </a:r>
          </a:p>
          <a:p>
            <a:r>
              <a:rPr lang="th-TH" dirty="0"/>
              <a:t>นำเอกสารจากกองพัสดุไปยืมเงินที่กองคลัง</a:t>
            </a:r>
          </a:p>
          <a:p>
            <a:r>
              <a:rPr lang="th-TH" dirty="0"/>
              <a:t>นำเงินไปซื้อ/จ้าง</a:t>
            </a:r>
          </a:p>
          <a:p>
            <a:r>
              <a:rPr lang="th-TH" dirty="0"/>
              <a:t>ส่งเอกสารทั้งหมดพร้อมสัญญาเงินยืมคืนกองพัสดุ เพื่อรายงานผลการจัดซื้อจัดจ้างและทำประกาศ (บิล ใบเสร็จ เอกสารการยืมเงิน เป็นต้น)</a:t>
            </a:r>
          </a:p>
          <a:p>
            <a:r>
              <a:rPr lang="th-TH" dirty="0"/>
              <a:t>ตรวจรับพัสดุ และส่งคืนกองพัสดุ เพื่อดำเนินการตามระเบียบสารบรรณ</a:t>
            </a:r>
          </a:p>
          <a:p>
            <a:r>
              <a:rPr lang="th-TH" dirty="0"/>
              <a:t>นำเอกสารทั้งหมดไปชำระเงินยืมต่อกองคลัง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35158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6096541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rPr dirty="0" err="1"/>
              <a:t>กรณีเร่งด่วน</a:t>
            </a:r>
            <a:r>
              <a:rPr dirty="0"/>
              <a:t> </a:t>
            </a:r>
            <a:r>
              <a:rPr lang="th-TH" dirty="0"/>
              <a:t>ระเบียบฯ </a:t>
            </a:r>
            <a:r>
              <a:rPr dirty="0"/>
              <a:t>79 </a:t>
            </a:r>
            <a:r>
              <a:rPr dirty="0" err="1"/>
              <a:t>วรรคสอง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t>การดำเนินการ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51792"/>
            <a:ext cx="8379069" cy="5336931"/>
          </a:xfrm>
        </p:spPr>
        <p:txBody>
          <a:bodyPr>
            <a:normAutofit/>
          </a:bodyPr>
          <a:lstStyle/>
          <a:p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เกิดเหตุ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จำเป็น 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เร่งด่วน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เกิดขึ้นโดยมิได้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คาด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หมาย ดำเนินการตามขั้นตอนปกติไม่ทัน 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(ให้คำนึงถึงราคาที่เหมาะสม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)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วงเงินไม่เกิน</a:t>
            </a:r>
            <a:r>
              <a:rPr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500,000 </a:t>
            </a:r>
            <a:r>
              <a:rPr sz="32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บาท</a:t>
            </a:r>
            <a:endParaRPr sz="3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ไม่ต้อง</a:t>
            </a:r>
            <a:r>
              <a:rPr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TOR / </a:t>
            </a:r>
            <a:r>
              <a:rPr sz="32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ราคากลาง</a:t>
            </a:r>
            <a:endParaRPr sz="3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ต้องรายงานความเห็นชอบโดยเร็ว</a:t>
            </a:r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ถือเป็นการตรวจรับโดยอนุโลม</a:t>
            </a:r>
          </a:p>
          <a:p>
            <a:pPr marL="457200" lvl="1" indent="0">
              <a:buNone/>
            </a:pPr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เอกสารที่ต้องจัดส่ง –ใบขอซื้อ/จ้างจากระบบ 3 มิติ (</a:t>
            </a:r>
            <a:r>
              <a:rPr lang="en-US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PQ) </a:t>
            </a:r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ระบุเหตุจำเป็น เร่งด่วน เกิดขึ้นโดยมิได้คาดหมาย ดำเนินการตามขั้นตอนปกติไม่ทัน</a:t>
            </a:r>
            <a:r>
              <a:rPr lang="en-US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</a:t>
            </a:r>
            <a:b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ใบแจ้งหนี้/ใบเสร็จรับเงิน/ใบส่งของ/หลักฐานของผู้ขาย/ผู้รับจ้าง เช่น </a:t>
            </a:r>
            <a:b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ใบ ภพ.20 สำเนาบัตรประชาชน ตามแบบ กพ.05</a:t>
            </a:r>
          </a:p>
          <a:p>
            <a:pPr marL="457200" lvl="1" indent="0">
              <a:buNone/>
            </a:pPr>
            <a:endParaRPr sz="3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5540299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rPr>
                <a:latin typeface="TH SarabunIT๙" panose="020B0500040200020003" pitchFamily="34" charset="-34"/>
                <a:cs typeface="TH SarabunIT๙" panose="020B0500040200020003" pitchFamily="34" charset="-34"/>
              </a:rPr>
              <a:t>วิธี ว 119 (ไม่เกิน 10,000 บาท)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5270"/>
          </a:xfrm>
        </p:spPr>
        <p:txBody>
          <a:bodyPr>
            <a:normAutofit/>
          </a:bodyPr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rPr sz="4000" b="1" dirty="0" err="1"/>
              <a:t>หลักการ</a:t>
            </a:r>
            <a:endParaRPr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716"/>
            <a:ext cx="8229600" cy="4886448"/>
          </a:xfrm>
        </p:spPr>
        <p:txBody>
          <a:bodyPr>
            <a:normAutofit lnSpcReduction="10000"/>
          </a:bodyPr>
          <a:lstStyle/>
          <a:p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ใช้กับงานบริหาร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– 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ประชุม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– 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อบรม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– 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จัดงาน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</a:p>
          <a:p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(ให้คำนึงถึงราคาที่เหมาะสม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)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ยกเว้นรายงานขอซื้อปกติ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รายงานความเห็นชอบภายใน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5 </a:t>
            </a: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วัน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ทำการ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ตรวจรับโดยอนุโลม</a:t>
            </a:r>
            <a:endParaRPr lang="th-TH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สาขาต้องส่งเอกสารให้กองพัสดุภายใน 3 วันทำการนับจากวันที่ซื้อ/จ้าง เพื่อให้กองพัสดุมีเวลาดำเนินการอีก 2 วันทำการ</a:t>
            </a:r>
          </a:p>
          <a:p>
            <a:pPr lvl="1"/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เอกสารที่ต้องจัดส่ง –ใบขอซื้อ/จ้างจากระบบ 3 มิติ (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PQ) 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ระบุเหตุผล ใบแจ้งหนี้/ใบเสร็จรับเงิน/ใบส่งของ/หลักฐานของผู้ขาย/ผู้รับจ้าง เช่น ใบ ภพ20 สำเนาบัตรประชาชน ตามแบบ กพ.05</a:t>
            </a:r>
          </a:p>
          <a:p>
            <a:pPr marL="457200" lvl="1" indent="0">
              <a:buNone/>
            </a:pP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หนังสือคณะกรรมการวินิฉัยปัญหาการจัดซื้อจัดจ้าง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3162"/>
          </a:xfrm>
        </p:spPr>
        <p:txBody>
          <a:bodyPr>
            <a:normAutofit lnSpcReduction="10000"/>
          </a:bodyPr>
          <a:lstStyle/>
          <a:p>
            <a:r>
              <a:rPr lang="th-TH" dirty="0"/>
              <a:t>กค (กวจ)0405.2/ว 804 ลงวันที่ 12 พฤศจิกายน 2568</a:t>
            </a:r>
          </a:p>
          <a:p>
            <a:r>
              <a:rPr lang="th-TH" dirty="0"/>
              <a:t>เป็นทางเลือก เพื่ออำนวยความสะดวก รวดเร็ว ลดขั้นตอน </a:t>
            </a:r>
          </a:p>
          <a:p>
            <a:r>
              <a:rPr lang="th-TH" dirty="0"/>
              <a:t>มีผลลบังคับใช้ 1 ธันวาคม 2568</a:t>
            </a:r>
          </a:p>
          <a:p>
            <a:r>
              <a:rPr lang="th-TH" dirty="0"/>
              <a:t>แนวทางการปฏิบัติสำหรับการจัดซื้อวงเงินไม่เกิน 50,000 บาท</a:t>
            </a:r>
          </a:p>
          <a:p>
            <a:r>
              <a:rPr lang="th-TH" dirty="0"/>
              <a:t>ใช้เฉพาะการซื้อ</a:t>
            </a:r>
            <a:r>
              <a:rPr lang="th-TH"/>
              <a:t>วัสดุเท่านั้น </a:t>
            </a:r>
            <a:endParaRPr lang="th-TH" dirty="0"/>
          </a:p>
          <a:p>
            <a:r>
              <a:rPr lang="th-TH" dirty="0"/>
              <a:t>ไม่ต้องสืบราคากลางใช้งบประมาณเป็นราคากลาง</a:t>
            </a:r>
          </a:p>
          <a:p>
            <a:r>
              <a:rPr lang="th-TH" dirty="0"/>
              <a:t>สาขาฯ ยังต้องส่งเอกสารประกอบการจัดซื้อเช่นเดิม (ตาม กพ.05)</a:t>
            </a:r>
          </a:p>
          <a:p>
            <a:r>
              <a:rPr lang="th-TH" dirty="0"/>
              <a:t>เมื่อกองพัสดุดำเนินการจัดทำรายงานขอซื้อแล้ว สาขาฯ นำเอกสารสารไปประกอบการยืมเงินที่กองคลัง และนำเงินไปดำเนินการจัดซื้อ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16209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839"/>
          </a:xfrm>
        </p:spPr>
        <p:txBody>
          <a:bodyPr>
            <a:normAutofit fontScale="90000"/>
          </a:bodyPr>
          <a:lstStyle/>
          <a:p>
            <a:r>
              <a:rPr lang="th-TH" dirty="0"/>
              <a:t>ต่อ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2324"/>
            <a:ext cx="8229600" cy="5123840"/>
          </a:xfrm>
        </p:spPr>
        <p:txBody>
          <a:bodyPr/>
          <a:lstStyle/>
          <a:p>
            <a:r>
              <a:rPr lang="th-TH" dirty="0"/>
              <a:t>ต้องจัดซื้อจากผู้ประกอบการที่ประกาศราคาไว้ชัดเจน และสามารถออกหลักฐานการชำระเงินตามที่ประมวลรัษฎากรกำหนดได้ เช่น ใบรับหรือใบเสร็จรับเงิน หรือ ใบกำกับภาษี</a:t>
            </a:r>
          </a:p>
          <a:p>
            <a:r>
              <a:rPr lang="th-TH" dirty="0"/>
              <a:t>ผู้ที่ดำเนินการจัดซื้อต้องเขียนข้อความว่า “ได้รับมอบพัสดุไว้ครบถ้วนถูกต้องแล้ว” ในหลักฐานการชำระเงิน พร้อมทั้งลงลายมือชื่อกำกับ</a:t>
            </a:r>
          </a:p>
          <a:p>
            <a:r>
              <a:rPr lang="th-TH" dirty="0"/>
              <a:t>ส่งเอกสารทั้งหมดให้กองพัสดุเพื่อรายงานผลการจัดซื้อภายใน 3 วันทำการนับถัดจากวันที่ดำเนินการซื้อ เพื่อพัสดุมีเวลาดำเนินการอีก 2 วัน</a:t>
            </a:r>
          </a:p>
          <a:p>
            <a:r>
              <a:rPr lang="th-TH" dirty="0"/>
              <a:t>สาขาฯ นำเอกสารชำระเงินยืมกับกองคลัง</a:t>
            </a:r>
          </a:p>
          <a:p>
            <a:r>
              <a:rPr lang="th-TH" dirty="0"/>
              <a:t>ราคาต้องเหมาะสม</a:t>
            </a:r>
          </a:p>
        </p:txBody>
      </p:sp>
    </p:spTree>
    <p:extLst>
      <p:ext uri="{BB962C8B-B14F-4D97-AF65-F5344CB8AC3E}">
        <p14:creationId xmlns:p14="http://schemas.microsoft.com/office/powerpoint/2010/main" val="2962575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ข้อแตกต่างระหว่าง ว 119 กับ ว  804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354" y="1600200"/>
            <a:ext cx="8686799" cy="4525963"/>
          </a:xfrm>
        </p:spPr>
        <p:txBody>
          <a:bodyPr/>
          <a:lstStyle/>
          <a:p>
            <a:r>
              <a:rPr lang="th-TH" dirty="0"/>
              <a:t>ว 119 ใช้กับวงเงินไม่เกิน 10,000 บาท (โครงการ อบรม จัดงาน จัดประชุม</a:t>
            </a:r>
          </a:p>
          <a:p>
            <a:r>
              <a:rPr lang="th-TH" dirty="0"/>
              <a:t>ว  804 ใช้กับวงเงินไม่เกิน 50,000 บาท (เฉพาะการซื้อเท่านั้น และต้องซื้อจากผู้ประกอบการที่ประกาศราคาชัดเจน)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82998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rPr dirty="0" err="1"/>
              <a:t>หลักการ</a:t>
            </a:r>
            <a:r>
              <a:rPr dirty="0"/>
              <a:t> </a:t>
            </a:r>
            <a:r>
              <a:rPr dirty="0" err="1"/>
              <a:t>พ.ร.บ.จัดซื้อจัดจ้าง</a:t>
            </a:r>
            <a:r>
              <a:rPr dirty="0"/>
              <a:t> 2560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ข้อควรระวังของสาขาวิชาฯ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rPr dirty="0" err="1"/>
              <a:t>สิ่งที่ต้องระวัง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dirty="0"/>
              <a:t>	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--  </a:t>
            </a:r>
            <a:r>
              <a:rPr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ส่งเอกสารภายใน</a:t>
            </a:r>
            <a:r>
              <a:rPr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3 </a:t>
            </a:r>
            <a:r>
              <a:rPr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วัน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ทำการนับถัดจากวันที่ไปซื้อ (ว.119 และ ว 804)</a:t>
            </a:r>
            <a:endParaRPr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บิล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/ใบแจ้งหนี้ /ใบส่งของ/ 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ต้องออก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ใน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ชื่อมหาวิทยาลัย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(ไม่ใช้ชื่อบุคคล)</a:t>
            </a:r>
            <a:endParaRPr sz="32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เอกสารประกอบการ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จัดซื้อ/จ้าง 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ต้อง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ถูกต้อง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ครบ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ถ้วนสมบูรณ์</a:t>
            </a:r>
            <a:endParaRPr sz="32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หลีกเลี่ยง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การจัดกิจกรรมที่ต้องมีการจัดซื้อจัดจ้างช่วง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ปลายปี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งบประมาณ</a:t>
            </a:r>
            <a:endParaRPr sz="32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วงเงิน</a:t>
            </a:r>
            <a:r>
              <a:rPr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&gt; 500,000 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ต้องมีนักวิชาการพัสดุร่วม</a:t>
            </a:r>
            <a:r>
              <a:rPr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TOR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ข้อผิดพลาดที่พบบ่อย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t>ข้อผิดพลาด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เอกสารไม่ครบ</a:t>
            </a:r>
            <a:r>
              <a:rPr dirty="0"/>
              <a:t> </a:t>
            </a:r>
            <a:r>
              <a:rPr dirty="0" err="1"/>
              <a:t>เช่น</a:t>
            </a:r>
            <a:r>
              <a:rPr dirty="0"/>
              <a:t> ภพ.20</a:t>
            </a:r>
          </a:p>
          <a:p>
            <a:pPr lvl="1"/>
            <a:r>
              <a:rPr dirty="0" err="1"/>
              <a:t>ออกบิลเป็นชื่อบุคคล</a:t>
            </a:r>
            <a:endParaRPr dirty="0"/>
          </a:p>
          <a:p>
            <a:pPr lvl="1"/>
            <a:r>
              <a:rPr dirty="0" err="1"/>
              <a:t>สืบราคาจากแหล่งที่ไม่ครบ</a:t>
            </a:r>
            <a:r>
              <a:rPr dirty="0"/>
              <a:t> 3 </a:t>
            </a:r>
            <a:r>
              <a:rPr dirty="0" err="1"/>
              <a:t>ราย</a:t>
            </a:r>
            <a:r>
              <a:rPr lang="th-TH" dirty="0"/>
              <a:t> (เว้น ว 804)</a:t>
            </a:r>
            <a:endParaRPr dirty="0"/>
          </a:p>
          <a:p>
            <a:pPr lvl="1"/>
            <a:r>
              <a:rPr dirty="0" err="1"/>
              <a:t>ส่งเรื่องกระชั้นชิด</a:t>
            </a:r>
            <a:r>
              <a:rPr lang="th-TH" dirty="0"/>
              <a:t>กับความต้องการพัสดุ</a:t>
            </a:r>
            <a:endParaRPr dirty="0"/>
          </a:p>
          <a:p>
            <a:pPr lvl="1"/>
            <a:r>
              <a:rPr dirty="0" err="1"/>
              <a:t>หน่วยนับไม่ตรงกับรายการ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ข้อแนะนำเพื่อความถูกต้อง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t>คำแนะนำ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6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ตรวจวันที่เอกสารต้องสอดคล้องกัน</a:t>
            </a: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เช่น </a:t>
            </a:r>
            <a:r>
              <a:rPr lang="en-US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TOR</a:t>
            </a: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ต้องก่อนหรือเท่ากับราคากลาง</a:t>
            </a:r>
            <a:endParaRPr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6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ส่ง</a:t>
            </a: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เอกสาร</a:t>
            </a:r>
            <a:r>
              <a:rPr sz="36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ล่วงหน้า</a:t>
            </a: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ไม่ควรส่งกระชันชิดกับเวลาที่ต้องการพัสดุ</a:t>
            </a:r>
            <a:endParaRPr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TOR </a:t>
            </a:r>
            <a:r>
              <a:rPr sz="36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ใช้รูปแบบมาตรฐาน</a:t>
            </a: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endParaRPr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6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ตั้งชื่อ</a:t>
            </a: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เรื่อง</a:t>
            </a:r>
            <a:r>
              <a:rPr sz="36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ให้ชัดเจน</a:t>
            </a:r>
            <a:r>
              <a:rPr lang="th-TH" sz="36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สอดคล้องกับความต้องการ กรณีซื้อจ้างรายการเดียวควรระบุชื่อพัสดุที่ต้องการ</a:t>
            </a:r>
            <a:endParaRPr sz="36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rPr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หลักการสำคัญ</a:t>
            </a:r>
            <a:endParaRPr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คุ้มค่า</a:t>
            </a:r>
            <a:r>
              <a:rPr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sz="4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โปร่งใส</a:t>
            </a:r>
            <a:r>
              <a:rPr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th-TH"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มีประสิทธิภาพประสิทธิผล และ</a:t>
            </a:r>
            <a:r>
              <a:rPr sz="4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ตรวจสอบได้</a:t>
            </a:r>
            <a:endParaRPr sz="4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4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งบประมาณ</a:t>
            </a:r>
            <a:r>
              <a:rPr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→ TOR → </a:t>
            </a:r>
            <a:r>
              <a:rPr sz="4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ราคากลาง</a:t>
            </a:r>
            <a:r>
              <a:rPr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→ </a:t>
            </a:r>
            <a:r>
              <a:rPr sz="4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จัดซื้อจัดจ้าง</a:t>
            </a:r>
            <a:r>
              <a:rPr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→ </a:t>
            </a:r>
            <a:r>
              <a:rPr sz="4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ตรวจรับ</a:t>
            </a:r>
            <a:r>
              <a:rPr lang="th-TH"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พัสดุ</a:t>
            </a:r>
            <a:r>
              <a:rPr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→ </a:t>
            </a:r>
            <a:r>
              <a:rPr sz="44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เบิกจ่าย</a:t>
            </a:r>
            <a:r>
              <a:rPr lang="th-TH" sz="4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→ ควบคุม → จำหน่าย</a:t>
            </a:r>
            <a:endParaRPr sz="44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290015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ความหมายสำคัญ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685"/>
          </a:xfrm>
        </p:spPr>
        <p:txBody>
          <a:bodyPr/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rPr dirty="0" err="1"/>
              <a:t>นิยาม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26478"/>
            <a:ext cx="8370277" cy="5855676"/>
          </a:xfrm>
        </p:spPr>
        <p:txBody>
          <a:bodyPr>
            <a:noAutofit/>
          </a:bodyPr>
          <a:lstStyle/>
          <a:p>
            <a:r>
              <a:rPr sz="28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การจัดซื้อจัดจ้าง</a:t>
            </a:r>
            <a:r>
              <a:rPr sz="2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: </a:t>
            </a:r>
            <a:r>
              <a:rPr sz="28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ซื้อ</a:t>
            </a:r>
            <a:r>
              <a:rPr sz="2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sz="28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จ้าง</a:t>
            </a:r>
            <a:r>
              <a:rPr sz="2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sz="28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เช่า</a:t>
            </a:r>
            <a:r>
              <a:rPr sz="2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sz="28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แลกเปลี่ยน</a:t>
            </a:r>
            <a:r>
              <a:rPr lang="th-TH" sz="2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(เข้าตามนิยามนี้ต้องทำตามระเบียบฯ)</a:t>
            </a:r>
            <a:endParaRPr sz="28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25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พัสดุ</a:t>
            </a:r>
            <a:r>
              <a:rPr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: </a:t>
            </a:r>
            <a:r>
              <a:rPr sz="25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สินค้า</a:t>
            </a:r>
            <a:r>
              <a:rPr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sz="25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งานบริการ</a:t>
            </a:r>
            <a:r>
              <a:rPr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sz="25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งานก่อสร้าง</a:t>
            </a:r>
            <a:r>
              <a:rPr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sz="25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</a:t>
            </a:r>
            <a:r>
              <a:rPr lang="th-TH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จ้าง</a:t>
            </a:r>
            <a:r>
              <a:rPr sz="25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ที่ปรึกษา</a:t>
            </a:r>
            <a:r>
              <a:rPr lang="th-TH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งานออกแบบหรือควบคุมงานก่อสร้าง</a:t>
            </a:r>
          </a:p>
          <a:p>
            <a:pPr lvl="1"/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สินค้า</a:t>
            </a:r>
            <a:r>
              <a:rPr lang="th-TH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:</a:t>
            </a:r>
            <a:r>
              <a:rPr lang="th-TH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วัสดุ ครุภัณฑ์ ที่ดิน สิ่งปลูกสร้าง และทรัพย์สินอื่นใด รวมทั้ง งานบริการที่รวมอยู่ในสินค้านั้นด้วย แต่มูลค่าของงานบริการต้องไม่สูงกว่ามูลค่าของสินค้านั้น</a:t>
            </a:r>
            <a:endParaRPr sz="25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25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งานบริการ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:</a:t>
            </a:r>
            <a:r>
              <a:rPr lang="th-TH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งานจ้างบริการ งานจ้างเหมาบริการ งานจ้างทำของและการรับขน ตามประมวลกฎหมายแพ่งและพาณิชย์จากบุคคลธรรมดาหรือนิติบุคคล </a:t>
            </a:r>
          </a:p>
          <a:p>
            <a:pPr marL="457200" lvl="1" indent="0">
              <a:buNone/>
            </a:pPr>
            <a:r>
              <a:rPr lang="th-TH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แต่ไม่หมายความรวมถึงการจ้างลูกจ้างของหน่วยงานของรัฐ การรับขนในการ  </a:t>
            </a:r>
          </a:p>
          <a:p>
            <a:pPr marL="457200" lvl="1" indent="0">
              <a:buNone/>
            </a:pPr>
            <a:r>
              <a:rPr lang="th-TH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เดินทางไปราชการหรือไปปฏิบัติงานของหน่วยงานของรัฐ .....</a:t>
            </a:r>
            <a:r>
              <a:rPr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endParaRPr lang="th-TH" sz="25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25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งานก่อสร้าง</a:t>
            </a:r>
            <a:r>
              <a:rPr lang="th-TH" sz="25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lang="en-US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: </a:t>
            </a:r>
            <a:r>
              <a:rPr lang="th-TH" sz="25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งานก่อสร้างอาคาร งานก่อสร้างสาธารณูปโภค หรือสิ่งปลูกสร้างอื่นใด และการซ่อมแซม ต่อเติม ปรับปรุง รื้อถอน หรือการกระทำอื่นที่มีลักษณะทำนองเดียวกันต่ออาคาร สาธารณูปโภค หรือสิ่งปลูกสร้างดังกล่าว รวมทั้งงานบริการที่รวมอยู่ในงานก่อสร้างนั้นด้วย แต่มูลค่าของงานบริการต้องไม่สูงกว่ามูลค่าของงานก่อสร้างนั้น</a:t>
            </a:r>
          </a:p>
          <a:p>
            <a:pPr marL="0" indent="0">
              <a:buNone/>
            </a:pPr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          </a:t>
            </a:r>
            <a:r>
              <a:rPr sz="18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ตาม</a:t>
            </a:r>
            <a:r>
              <a:rPr lang="th-TH" sz="18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พระราชบัญญัติการจัดซื้อจัดจ้างและการบริหารพัสดุภาครัฐ พ.ศ. ๒๕๖๐ มาตรา 4</a:t>
            </a:r>
            <a:endParaRPr sz="18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9469" y="-204364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299794" y="707667"/>
            <a:ext cx="32707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/>
            </a:pPr>
            <a:r>
              <a:rPr lang="th-TH" dirty="0"/>
              <a:t>- </a:t>
            </a:r>
            <a:r>
              <a:rPr dirty="0" err="1"/>
              <a:t>ขั้นตอน</a:t>
            </a:r>
            <a:r>
              <a:rPr lang="th-TH" dirty="0"/>
              <a:t>กรณี</a:t>
            </a:r>
            <a:r>
              <a:rPr dirty="0" err="1"/>
              <a:t>ปกติ</a:t>
            </a: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2365132" y="1652954"/>
            <a:ext cx="36575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/>
            </a:pPr>
            <a:r>
              <a:rPr lang="th-TH" dirty="0"/>
              <a:t>- </a:t>
            </a:r>
            <a:r>
              <a:rPr dirty="0" err="1"/>
              <a:t>ขั้นตอน</a:t>
            </a:r>
            <a:r>
              <a:rPr lang="th-TH" dirty="0"/>
              <a:t>กรณียืมเงิน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2299793" y="2615826"/>
            <a:ext cx="6853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/>
            </a:pPr>
            <a:r>
              <a:rPr lang="th-TH" dirty="0"/>
              <a:t>- </a:t>
            </a:r>
            <a:r>
              <a:rPr dirty="0" err="1"/>
              <a:t>ขั้นตอน</a:t>
            </a:r>
            <a:r>
              <a:rPr lang="th-TH" dirty="0"/>
              <a:t>กรณีเร่งด่วน (79 วรรคสอง)</a:t>
            </a:r>
            <a:endParaRPr dirty="0"/>
          </a:p>
        </p:txBody>
      </p:sp>
      <p:sp>
        <p:nvSpPr>
          <p:cNvPr id="6" name="TextBox 5"/>
          <p:cNvSpPr txBox="1"/>
          <p:nvPr/>
        </p:nvSpPr>
        <p:spPr>
          <a:xfrm>
            <a:off x="2299794" y="3578698"/>
            <a:ext cx="754759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/>
            </a:pPr>
            <a:r>
              <a:rPr lang="th-TH" dirty="0"/>
              <a:t>- </a:t>
            </a:r>
            <a:r>
              <a:rPr dirty="0" err="1"/>
              <a:t>ขั้นตอน</a:t>
            </a:r>
            <a:r>
              <a:rPr lang="th-TH" dirty="0"/>
              <a:t>กรณีค่าใช้จ่ายในการบริหารงาน     ฝึกอบรม จัดงาน จัดประชุม (ว 119)</a:t>
            </a:r>
            <a:endParaRPr dirty="0"/>
          </a:p>
        </p:txBody>
      </p:sp>
      <p:sp>
        <p:nvSpPr>
          <p:cNvPr id="7" name="TextBox 6"/>
          <p:cNvSpPr txBox="1"/>
          <p:nvPr/>
        </p:nvSpPr>
        <p:spPr>
          <a:xfrm>
            <a:off x="2365132" y="5218679"/>
            <a:ext cx="6853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/>
            </a:pPr>
            <a:r>
              <a:rPr lang="th-TH" dirty="0"/>
              <a:t>- </a:t>
            </a:r>
            <a:r>
              <a:rPr dirty="0" err="1"/>
              <a:t>ขั้นตอน</a:t>
            </a:r>
            <a:r>
              <a:rPr lang="th-TH" dirty="0"/>
              <a:t>กรณีจัดซื้อ (ว 804)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rPr dirty="0" err="1"/>
              <a:t>กระบวนการดำเนินงาน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-- </a:t>
            </a:r>
            <a:r>
              <a:rPr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ตรวจสอบงบประมาณ</a:t>
            </a:r>
            <a:r>
              <a:rPr lang="th-TH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endParaRPr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จัดทำ</a:t>
            </a:r>
            <a:r>
              <a:rPr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TOR / 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สเปก</a:t>
            </a:r>
            <a:r>
              <a:rPr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และหลักเกณฑ์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การพิจารณา</a:t>
            </a:r>
            <a:endParaRPr sz="32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กำหนดราคากลาง</a:t>
            </a:r>
            <a:endParaRPr sz="32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รับรองไม่มีผลประโยชน์ทับซ้อน</a:t>
            </a:r>
            <a:endParaRPr sz="32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กองพัสดุจัดซื้อ</a:t>
            </a:r>
            <a:r>
              <a:rPr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– 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รายงานผล</a:t>
            </a:r>
            <a:r>
              <a:rPr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– 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สัญญา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/ใบสั่ง</a:t>
            </a:r>
            <a:r>
              <a:rPr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– 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ตรวจรับ</a:t>
            </a:r>
            <a:r>
              <a:rPr lang="th-TH"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พัสดุ</a:t>
            </a:r>
            <a:r>
              <a:rPr sz="32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– </a:t>
            </a:r>
            <a:r>
              <a:rPr sz="32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เบิกจ่าย</a:t>
            </a:r>
            <a:endParaRPr sz="32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CC99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100584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TOR / สเปก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>
                <a:solidFill>
                  <a:srgbClr val="006633"/>
                </a:solidFill>
              </a:defRPr>
            </a:pPr>
            <a:r>
              <a:t>การจัดทำ 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แต่งตั้งคณะกรรมการจัดทำ</a:t>
            </a:r>
            <a:r>
              <a:rPr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TOR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(ประธานสาขาฯ มีอำนาจในการแต่งตั้งคณะกรรมการจัดทำ </a:t>
            </a:r>
            <a:r>
              <a:rPr lang="en-US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TOR </a:t>
            </a:r>
            <a:r>
              <a:rPr lang="th-TH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วงเงินไม่เกิน 500,000 บาท)</a:t>
            </a:r>
            <a:endParaRPr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ห้ามกำหนดยี่ห้อ</a:t>
            </a:r>
            <a:r>
              <a:rPr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r>
              <a:rPr sz="32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ยกเว้นมีเหตุจำเป็น</a:t>
            </a:r>
            <a:endParaRPr sz="3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sz="32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ผู้จัดทำ</a:t>
            </a:r>
            <a:r>
              <a:rPr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TOR </a:t>
            </a:r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ควร</a:t>
            </a:r>
            <a:r>
              <a:rPr sz="3200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เป็นผู้กำหนดราคากลาง</a:t>
            </a:r>
            <a:endParaRPr lang="th-TH" sz="3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lvl="1"/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หัวข้อการจัดทำ </a:t>
            </a:r>
            <a:r>
              <a:rPr lang="en-US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TOR </a:t>
            </a:r>
            <a:r>
              <a:rPr lang="th-TH" sz="320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ประกอบด้วย ........</a:t>
            </a:r>
            <a:endParaRPr sz="320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1249</Words>
  <Application>Microsoft Office PowerPoint</Application>
  <PresentationFormat>On-screen Show (4:3)</PresentationFormat>
  <Paragraphs>104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Angsana New</vt:lpstr>
      <vt:lpstr>Arial</vt:lpstr>
      <vt:lpstr>Calibri</vt:lpstr>
      <vt:lpstr>Cordia New</vt:lpstr>
      <vt:lpstr>TH SarabunIT๙</vt:lpstr>
      <vt:lpstr>Office Theme</vt:lpstr>
      <vt:lpstr>PowerPoint Presentation</vt:lpstr>
      <vt:lpstr>PowerPoint Presentation</vt:lpstr>
      <vt:lpstr>หลักการสำคัญ</vt:lpstr>
      <vt:lpstr>PowerPoint Presentation</vt:lpstr>
      <vt:lpstr>นิยาม</vt:lpstr>
      <vt:lpstr>PowerPoint Presentation</vt:lpstr>
      <vt:lpstr>กระบวนการดำเนินงาน</vt:lpstr>
      <vt:lpstr>PowerPoint Presentation</vt:lpstr>
      <vt:lpstr>การจัดทำ TOR</vt:lpstr>
      <vt:lpstr>PowerPoint Presentation</vt:lpstr>
      <vt:lpstr>หลักการกำหนดราคากลาง</vt:lpstr>
      <vt:lpstr>กรณียืมเงิน</vt:lpstr>
      <vt:lpstr>PowerPoint Presentation</vt:lpstr>
      <vt:lpstr>การดำเนินการ</vt:lpstr>
      <vt:lpstr>PowerPoint Presentation</vt:lpstr>
      <vt:lpstr>หลักการ</vt:lpstr>
      <vt:lpstr>หนังสือคณะกรรมการวินิฉัยปัญหาการจัดซื้อจัดจ้าง</vt:lpstr>
      <vt:lpstr>ต่อ</vt:lpstr>
      <vt:lpstr>ข้อแตกต่างระหว่าง ว 119 กับ ว  804</vt:lpstr>
      <vt:lpstr>PowerPoint Presentation</vt:lpstr>
      <vt:lpstr>สิ่งที่ต้องระวัง</vt:lpstr>
      <vt:lpstr>PowerPoint Presentation</vt:lpstr>
      <vt:lpstr>ข้อผิดพลาด</vt:lpstr>
      <vt:lpstr>PowerPoint Presentation</vt:lpstr>
      <vt:lpstr>คำแนะนำ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สุวรรณชัย นาคเสน่ห์</dc:creator>
  <cp:keywords/>
  <dc:description>generated using python-pptx</dc:description>
  <cp:lastModifiedBy>นารถสุดา จิตจักร</cp:lastModifiedBy>
  <cp:revision>36</cp:revision>
  <cp:lastPrinted>2025-11-19T03:47:42Z</cp:lastPrinted>
  <dcterms:created xsi:type="dcterms:W3CDTF">2013-01-27T09:14:16Z</dcterms:created>
  <dcterms:modified xsi:type="dcterms:W3CDTF">2025-11-21T02:28:16Z</dcterms:modified>
  <cp:category/>
</cp:coreProperties>
</file>